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64" r:id="rId3"/>
    <p:sldId id="260" r:id="rId4"/>
    <p:sldId id="291" r:id="rId5"/>
    <p:sldId id="262" r:id="rId6"/>
    <p:sldId id="263" r:id="rId7"/>
    <p:sldId id="293" r:id="rId8"/>
    <p:sldId id="294" r:id="rId9"/>
    <p:sldId id="311" r:id="rId10"/>
    <p:sldId id="312" r:id="rId11"/>
    <p:sldId id="261" r:id="rId12"/>
    <p:sldId id="272" r:id="rId13"/>
    <p:sldId id="269" r:id="rId14"/>
    <p:sldId id="273" r:id="rId15"/>
    <p:sldId id="274" r:id="rId16"/>
    <p:sldId id="270" r:id="rId17"/>
    <p:sldId id="271" r:id="rId18"/>
    <p:sldId id="288" r:id="rId19"/>
    <p:sldId id="287" r:id="rId20"/>
    <p:sldId id="279" r:id="rId21"/>
    <p:sldId id="283" r:id="rId22"/>
    <p:sldId id="285" r:id="rId23"/>
    <p:sldId id="284" r:id="rId24"/>
    <p:sldId id="286" r:id="rId25"/>
    <p:sldId id="307" r:id="rId26"/>
    <p:sldId id="278" r:id="rId27"/>
    <p:sldId id="280" r:id="rId28"/>
    <p:sldId id="275" r:id="rId29"/>
    <p:sldId id="281" r:id="rId30"/>
    <p:sldId id="289" r:id="rId31"/>
    <p:sldId id="290" r:id="rId32"/>
    <p:sldId id="292" r:id="rId33"/>
    <p:sldId id="282" r:id="rId34"/>
    <p:sldId id="258" r:id="rId35"/>
    <p:sldId id="265" r:id="rId36"/>
    <p:sldId id="267" r:id="rId37"/>
    <p:sldId id="309" r:id="rId38"/>
    <p:sldId id="266" r:id="rId39"/>
    <p:sldId id="308" r:id="rId40"/>
    <p:sldId id="295" r:id="rId41"/>
    <p:sldId id="296" r:id="rId42"/>
    <p:sldId id="29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50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366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39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213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45267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032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485769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29634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606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5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5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8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0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3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1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7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7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1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34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pxhere.com/en/photo/1092972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pxhere.com/en/photo/1092972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pxhere.com/en/photo/1092972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pxhere.com/en/photo/1092972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pxhere.com/en/photo/1092972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pxhere.com/en/photo/1092972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62" b="103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2491" y="6357817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By </a:t>
            </a:r>
            <a:r>
              <a:rPr lang="en-US" dirty="0" err="1">
                <a:solidFill>
                  <a:schemeClr val="tx1"/>
                </a:solidFill>
              </a:rPr>
              <a:t>Jankh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257F21-65AF-47B8-9DE5-A023D4E4483E}"/>
              </a:ext>
            </a:extLst>
          </p:cNvPr>
          <p:cNvSpPr txBox="1">
            <a:spLocks/>
          </p:cNvSpPr>
          <p:nvPr/>
        </p:nvSpPr>
        <p:spPr>
          <a:xfrm>
            <a:off x="323850" y="4735799"/>
            <a:ext cx="8101043" cy="191205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latin typeface="Agency FB" panose="020B0503020202020204" pitchFamily="34" charset="0"/>
                <a:cs typeface="Aharoni" panose="020B0604020202020204" pitchFamily="2" charset="-79"/>
              </a:rPr>
              <a:t>P-Hacking ML</a:t>
            </a:r>
            <a:endParaRPr lang="en-AU" sz="8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75657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2619376" y="-62821"/>
            <a:ext cx="98012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latin typeface="Agency FB" panose="020B0503020202020204" pitchFamily="34" charset="0"/>
                <a:cs typeface="Aharoni" panose="020B0604020202020204" pitchFamily="2" charset="-79"/>
              </a:rPr>
              <a:t>Real World AI Problems</a:t>
            </a:r>
            <a:endParaRPr lang="en-AU" sz="8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C817FC-6246-4E3E-87D6-E98BB2090D9A}"/>
              </a:ext>
            </a:extLst>
          </p:cNvPr>
          <p:cNvSpPr/>
          <p:nvPr/>
        </p:nvSpPr>
        <p:spPr>
          <a:xfrm>
            <a:off x="3024868" y="1269753"/>
            <a:ext cx="52177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In reality, stocks are insanely volatile and include layers of depth to predict.</a:t>
            </a:r>
          </a:p>
          <a:p>
            <a:r>
              <a:rPr lang="en-US" dirty="0">
                <a:latin typeface="Agency FB" panose="020B0503020202020204" pitchFamily="34" charset="0"/>
              </a:rPr>
              <a:t>While they can be predicted, I wouldn’t recommend drinking the AI stock prediction Kool-Aid.</a:t>
            </a:r>
          </a:p>
          <a:p>
            <a:r>
              <a:rPr lang="en-US" dirty="0">
                <a:latin typeface="Agency FB" panose="020B0503020202020204" pitchFamily="34" charset="0"/>
              </a:rPr>
              <a:t>Plus as we will see in a minute, if you can figure out what an AI is doing, you can exploit it (In this case; buy the stocks before the AI, sell before it sells, etc.)</a:t>
            </a:r>
          </a:p>
          <a:p>
            <a:endParaRPr lang="en-US" dirty="0">
              <a:latin typeface="Agency FB" panose="020B0503020202020204" pitchFamily="34" charset="0"/>
            </a:endParaRPr>
          </a:p>
          <a:p>
            <a:r>
              <a:rPr lang="en-US" dirty="0">
                <a:latin typeface="Agency FB" panose="020B0503020202020204" pitchFamily="34" charset="0"/>
              </a:rPr>
              <a:t>Once again, not recommending anyone try to “beat the system” but use due care and research when looking into this sort of stuff.</a:t>
            </a:r>
          </a:p>
        </p:txBody>
      </p:sp>
    </p:spTree>
    <p:extLst>
      <p:ext uri="{BB962C8B-B14F-4D97-AF65-F5344CB8AC3E}">
        <p14:creationId xmlns:p14="http://schemas.microsoft.com/office/powerpoint/2010/main" val="310676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EECBF77-54EC-4112-9AF9-F911E696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416" y="1204065"/>
            <a:ext cx="7962711" cy="47818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4BEB70-79BE-4BB0-9AD8-ED62D549DAE8}"/>
              </a:ext>
            </a:extLst>
          </p:cNvPr>
          <p:cNvSpPr/>
          <p:nvPr/>
        </p:nvSpPr>
        <p:spPr>
          <a:xfrm>
            <a:off x="3960815" y="332000"/>
            <a:ext cx="471983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500" dirty="0">
                <a:latin typeface="Agency FB" panose="020B0503020202020204" pitchFamily="34" charset="0"/>
                <a:cs typeface="Aharoni" panose="020B0604020202020204" pitchFamily="2" charset="-79"/>
              </a:rPr>
              <a:t>2-Dimensional Data</a:t>
            </a:r>
            <a:endParaRPr lang="en-AU" sz="5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0DE94-582A-4B51-BB43-601CF4290336}"/>
              </a:ext>
            </a:extLst>
          </p:cNvPr>
          <p:cNvSpPr/>
          <p:nvPr/>
        </p:nvSpPr>
        <p:spPr>
          <a:xfrm>
            <a:off x="5370445" y="5967613"/>
            <a:ext cx="1306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A: Kangaroos</a:t>
            </a:r>
            <a:b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</a:br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B: Crocodiles</a:t>
            </a:r>
            <a:b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</a:br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C: Sheep</a:t>
            </a:r>
            <a:endParaRPr lang="en-AU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9A6C60-6D31-4265-BE00-227C8948325C}"/>
              </a:ext>
            </a:extLst>
          </p:cNvPr>
          <p:cNvSpPr/>
          <p:nvPr/>
        </p:nvSpPr>
        <p:spPr>
          <a:xfrm>
            <a:off x="258367" y="2629806"/>
            <a:ext cx="15611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gency FB" panose="020B0503020202020204" pitchFamily="34" charset="0"/>
                <a:cs typeface="Aharoni" panose="020B0604020202020204" pitchFamily="2" charset="-79"/>
              </a:rPr>
              <a:t>X and Y are the locations of the 1-meter square of land the animal was found on</a:t>
            </a:r>
            <a:endParaRPr lang="en-AU" sz="22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327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D88D0-DFDC-4D6C-B42F-71E76C9A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>
            <a:norm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53C434B-D98E-4A0B-94C2-D0BE8C2B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822" y="691837"/>
            <a:ext cx="3937474" cy="23643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08322E-089A-49C5-A818-1077507F3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238" y="692010"/>
            <a:ext cx="3937185" cy="23641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8628FC-3A7A-4368-ABB3-6C962A950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823" y="3279547"/>
            <a:ext cx="3937474" cy="23643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AA2406-B0BB-4120-906D-25F7183BF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239" y="3279547"/>
            <a:ext cx="3924988" cy="235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D88D0-DFDC-4D6C-B42F-71E76C9A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>
            <a:norm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C994BCF-BE74-4E51-854A-5C6A0B48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46" y="1148221"/>
            <a:ext cx="7865936" cy="47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9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D88D0-DFDC-4D6C-B42F-71E76C9A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>
            <a:norm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672EB98-A193-4B5C-A100-AFAF5882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657" y="3811168"/>
            <a:ext cx="3937475" cy="2364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EBCD0-800B-4163-8E12-725F0104B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40" y="3819144"/>
            <a:ext cx="3856715" cy="2315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B82DC-E2F3-4883-86A2-17D58F581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106" y="1208316"/>
            <a:ext cx="3836551" cy="2303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B3107-8EE0-4468-8A4E-0755DDE6C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419" y="1220052"/>
            <a:ext cx="3934389" cy="23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0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D88D0-DFDC-4D6C-B42F-71E76C9A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>
            <a:norm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7C65A37-6C22-4041-A852-35CE9705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37" y="1188044"/>
            <a:ext cx="7855008" cy="4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76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D88D0-DFDC-4D6C-B42F-71E76C9A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>
            <a:norm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8B66C9-1F67-49B8-8C99-15CC1181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39" y="2277448"/>
            <a:ext cx="4678250" cy="2809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90CB5-3883-4217-9C9A-6878428FC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246" y="2281544"/>
            <a:ext cx="4678250" cy="28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69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D88D0-DFDC-4D6C-B42F-71E76C9A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>
            <a:norm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A8328A-5872-40A7-96DC-9E108204B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866" y="1240776"/>
            <a:ext cx="7901582" cy="47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90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563" y="4953677"/>
            <a:ext cx="1494142" cy="9144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80% Accuracy</a:t>
            </a:r>
            <a:endParaRPr lang="en-AU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B0C6420-3798-4272-BB8A-360CE6EE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0" y="2019815"/>
            <a:ext cx="4771128" cy="286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1500A-EA3E-44BE-80B3-C62DFC49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99" y="1995933"/>
            <a:ext cx="4771128" cy="2866130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3BF424F9-4E0E-4209-9130-E29F95C7197E}"/>
              </a:ext>
            </a:extLst>
          </p:cNvPr>
          <p:cNvSpPr txBox="1">
            <a:spLocks/>
          </p:cNvSpPr>
          <p:nvPr/>
        </p:nvSpPr>
        <p:spPr>
          <a:xfrm>
            <a:off x="7806654" y="4918889"/>
            <a:ext cx="1629418" cy="914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100% Accuracy</a:t>
            </a:r>
            <a:endParaRPr lang="en-AU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440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D88D0-DFDC-4D6C-B42F-71E76C9A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98" y="5994886"/>
            <a:ext cx="9301277" cy="9144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data set is a little bit fuzzy, but if you over-train the network it will generally get you further from the real answer. 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97FA49B-2F64-4DB2-B054-23BD1154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992" y="1309973"/>
            <a:ext cx="7798781" cy="46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1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983" y="2127926"/>
            <a:ext cx="7605941" cy="34353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Github.com/</a:t>
            </a:r>
            <a:r>
              <a:rPr lang="en-US" dirty="0" err="1">
                <a:solidFill>
                  <a:schemeClr val="tx1"/>
                </a:solidFill>
                <a:latin typeface="Agency FB" panose="020B0503020202020204" pitchFamily="34" charset="0"/>
              </a:rPr>
              <a:t>JankhJankh</a:t>
            </a: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 (Where the slides and exercises will be)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gency FB" panose="020B0503020202020204" pitchFamily="34" charset="0"/>
              </a:rPr>
              <a:t>Pentester</a:t>
            </a:r>
            <a:endParaRPr 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Done a few hobbyist AI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Probably other things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4055531" y="23403"/>
            <a:ext cx="60806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latin typeface="Agency FB" panose="020B0503020202020204" pitchFamily="34" charset="0"/>
                <a:cs typeface="Aharoni" panose="020B0604020202020204" pitchFamily="2" charset="-79"/>
              </a:rPr>
              <a:t>About Me</a:t>
            </a:r>
            <a:endParaRPr lang="en-AU" sz="8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482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891" y="2001187"/>
            <a:ext cx="7605941" cy="34353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To get a better idea of how this works with neural networks, checkout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hlinkClick r:id="rId3"/>
              </a:rPr>
              <a:t>https://playground.tensorflow.org</a:t>
            </a: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1897855" y="680073"/>
            <a:ext cx="10682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gency FB" panose="020B0503020202020204" pitchFamily="34" charset="0"/>
                <a:cs typeface="Aharoni" panose="020B0604020202020204" pitchFamily="2" charset="-79"/>
              </a:rPr>
              <a:t>TensorFlow Playground</a:t>
            </a:r>
            <a:endParaRPr lang="en-AU" sz="6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B427FA-F73C-443F-AAD2-BBB066C84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02" y="2997112"/>
            <a:ext cx="7421952" cy="35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4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08" y="2186852"/>
            <a:ext cx="7224189" cy="34353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A client has decided they don’t like any of the current network monitoring tools in the market, so they decided to build their own, implementing machine learning to do so.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The goal being to classify network traffic into either normal or malicious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They grab a bunch of network logs as their dataset from HTTP, HTTPS, and DNS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They classify each network packet as either malicious or non malicious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They decide that packet size is a good metric to use for this classifier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1508788" y="897804"/>
            <a:ext cx="10682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gency FB" panose="020B0503020202020204" pitchFamily="34" charset="0"/>
                <a:cs typeface="Aharoni" panose="020B0604020202020204" pitchFamily="2" charset="-79"/>
              </a:rPr>
              <a:t>Case study in bad supervised learning</a:t>
            </a:r>
            <a:endParaRPr lang="en-AU" sz="6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7330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891" y="2001187"/>
            <a:ext cx="7605941" cy="3435352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2788948" y="738093"/>
            <a:ext cx="10682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gency FB" panose="020B0503020202020204" pitchFamily="34" charset="0"/>
                <a:cs typeface="Aharoni" panose="020B0604020202020204" pitchFamily="2" charset="-79"/>
              </a:rPr>
              <a:t>The Training Data</a:t>
            </a:r>
            <a:endParaRPr lang="en-AU" sz="6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1B17A-4F15-4775-BD91-E258ED6A1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79" y="1727104"/>
            <a:ext cx="6914432" cy="43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32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891" y="2001187"/>
            <a:ext cx="7605941" cy="3435352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2890042" y="296735"/>
            <a:ext cx="10682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gency FB" panose="020B0503020202020204" pitchFamily="34" charset="0"/>
                <a:cs typeface="Aharoni" panose="020B0604020202020204" pitchFamily="2" charset="-79"/>
              </a:rPr>
              <a:t>Predicting the model</a:t>
            </a:r>
            <a:endParaRPr lang="en-AU" sz="6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A1447-E3AB-48E1-9312-9D3B1DFF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01" y="1576178"/>
            <a:ext cx="6998619" cy="44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67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891" y="2001187"/>
            <a:ext cx="7605941" cy="3435352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2890042" y="296735"/>
            <a:ext cx="10682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gency FB" panose="020B0503020202020204" pitchFamily="34" charset="0"/>
                <a:cs typeface="Aharoni" panose="020B0604020202020204" pitchFamily="2" charset="-79"/>
              </a:rPr>
              <a:t>Exploiting blind spots</a:t>
            </a:r>
            <a:endParaRPr lang="en-AU" sz="6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08F12-C1F7-42D4-B1DE-19FD1846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96" y="1365162"/>
            <a:ext cx="7409622" cy="47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9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2890042" y="296735"/>
            <a:ext cx="10682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gency FB" panose="020B0503020202020204" pitchFamily="34" charset="0"/>
                <a:cs typeface="Aharoni" panose="020B0604020202020204" pitchFamily="2" charset="-79"/>
              </a:rPr>
              <a:t>Backdooring a dynamic network</a:t>
            </a:r>
            <a:endParaRPr lang="en-AU" sz="6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CD814-FFC3-4233-89DC-53F08676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90" y="1472096"/>
            <a:ext cx="7276418" cy="4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28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891" y="2001187"/>
            <a:ext cx="7108609" cy="34353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By default all data is equally valued.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If you have control over any of the learned data, you can backdoor a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If you have access to the trained model you can find blind spots in the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If you can control how much the model trains, you can over-train the network to backdoor it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1897855" y="680073"/>
            <a:ext cx="10682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gency FB" panose="020B0503020202020204" pitchFamily="34" charset="0"/>
                <a:cs typeface="Aharoni" panose="020B0604020202020204" pitchFamily="2" charset="-79"/>
              </a:rPr>
              <a:t>Issues with supervised learning</a:t>
            </a:r>
            <a:endParaRPr lang="en-AU" sz="6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0875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891" y="2001187"/>
            <a:ext cx="7108609" cy="34353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This works by giving all the data to an algorithm and getting it to figure out what classes are what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They don’t require someone to manually classify every data point in a data set, making it significantly faster and cheaper to implement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Used for several classification problems with reasonable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Works as a good heuristic to verify if you are querying the right values for a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An easy example of this is K-Means clustering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1897855" y="680073"/>
            <a:ext cx="10682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gency FB" panose="020B0503020202020204" pitchFamily="34" charset="0"/>
                <a:cs typeface="Aharoni" panose="020B0604020202020204" pitchFamily="2" charset="-79"/>
              </a:rPr>
              <a:t>Unsupervised learning</a:t>
            </a:r>
            <a:endParaRPr lang="en-AU" sz="6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9190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NYPD Crime #16 â Clustering To Explore Neighbourhoods ...">
            <a:extLst>
              <a:ext uri="{FF2B5EF4-FFF2-40B4-BE49-F238E27FC236}">
                <a16:creationId xmlns:a16="http://schemas.microsoft.com/office/drawing/2014/main" id="{B06FAF7C-1B8B-49F4-9E57-D085536D20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261" y="986025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C03E5C-1AAC-4D3B-85E3-822BE8E32E58}"/>
              </a:ext>
            </a:extLst>
          </p:cNvPr>
          <p:cNvSpPr/>
          <p:nvPr/>
        </p:nvSpPr>
        <p:spPr>
          <a:xfrm>
            <a:off x="1059458" y="241114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K-Means clustering works by: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gency FB" panose="020B0503020202020204" pitchFamily="34" charset="0"/>
              </a:rPr>
              <a:t>Defining K number of nodes, and randomly give them values in the 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gency FB" panose="020B0503020202020204" pitchFamily="34" charset="0"/>
              </a:rPr>
              <a:t>Giving each data point the class title of the nearest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gency FB" panose="020B0503020202020204" pitchFamily="34" charset="0"/>
              </a:rPr>
              <a:t>Moving the node to the center of that cluster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gency FB" panose="020B0503020202020204" pitchFamily="34" charset="0"/>
              </a:rPr>
              <a:t>Repeating steps 2 and 3 until nothing moves</a:t>
            </a:r>
          </a:p>
        </p:txBody>
      </p:sp>
    </p:spTree>
    <p:extLst>
      <p:ext uri="{BB962C8B-B14F-4D97-AF65-F5344CB8AC3E}">
        <p14:creationId xmlns:p14="http://schemas.microsoft.com/office/powerpoint/2010/main" val="4168760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1897855" y="642539"/>
            <a:ext cx="10682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gency FB" panose="020B0503020202020204" pitchFamily="34" charset="0"/>
                <a:cs typeface="Aharoni" panose="020B0604020202020204" pitchFamily="2" charset="-79"/>
              </a:rPr>
              <a:t>Issues with unsupervised learning</a:t>
            </a:r>
            <a:endParaRPr lang="en-AU" sz="6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340015-348D-4B43-B66A-DAD0AB8CA56B}"/>
              </a:ext>
            </a:extLst>
          </p:cNvPr>
          <p:cNvSpPr/>
          <p:nvPr/>
        </p:nvSpPr>
        <p:spPr>
          <a:xfrm>
            <a:off x="114300" y="58639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https://scikit-learn.org/stable/auto_examples/cluster/plot_cluster_comparison.html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49A22-D86B-4093-8D45-A0C8E8D3B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363" y="1497536"/>
            <a:ext cx="2908537" cy="46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4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983" y="2127926"/>
            <a:ext cx="7605941" cy="34353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Something that seems smart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  <a:latin typeface="Agency FB" panose="020B0503020202020204" pitchFamily="34" charset="0"/>
              </a:rPr>
              <a:t>Decision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  <a:latin typeface="Agency FB" panose="020B0503020202020204" pitchFamily="34" charset="0"/>
              </a:rPr>
              <a:t>Machine Learning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3082394" y="78289"/>
            <a:ext cx="72855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latin typeface="Agency FB" panose="020B0503020202020204" pitchFamily="34" charset="0"/>
                <a:cs typeface="Aharoni" panose="020B0604020202020204" pitchFamily="2" charset="-79"/>
              </a:rPr>
              <a:t>Artificial Intelligence</a:t>
            </a:r>
            <a:endParaRPr lang="en-AU" sz="8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3385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1897855" y="680073"/>
            <a:ext cx="10682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gency FB" panose="020B0503020202020204" pitchFamily="34" charset="0"/>
                <a:cs typeface="Aharoni" panose="020B0604020202020204" pitchFamily="2" charset="-79"/>
              </a:rPr>
              <a:t>Issues with unsupervised learning</a:t>
            </a:r>
            <a:endParaRPr lang="en-AU" sz="6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340015-348D-4B43-B66A-DAD0AB8CA56B}"/>
              </a:ext>
            </a:extLst>
          </p:cNvPr>
          <p:cNvSpPr/>
          <p:nvPr/>
        </p:nvSpPr>
        <p:spPr>
          <a:xfrm>
            <a:off x="114300" y="58639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https://scikit-learn.org/stable/auto_examples/cluster/plot_cluster_comparison.html</a:t>
            </a:r>
          </a:p>
        </p:txBody>
      </p:sp>
      <p:pic>
        <p:nvPicPr>
          <p:cNvPr id="6146" name="Picture 2" descr="../../_images/sphx_glr_plot_cluster_comparison_001.png">
            <a:extLst>
              <a:ext uri="{FF2B5EF4-FFF2-40B4-BE49-F238E27FC236}">
                <a16:creationId xmlns:a16="http://schemas.microsoft.com/office/drawing/2014/main" id="{9FBD0D44-2A7B-4680-8FDF-7E3E4C5A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42" y="1588086"/>
            <a:ext cx="7496769" cy="446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650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D88D0-DFDC-4D6C-B42F-71E76C9A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>
            <a:norm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A8328A-5872-40A7-96DC-9E108204B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866" y="1240776"/>
            <a:ext cx="7901582" cy="4745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7F764-1D04-4680-9945-E65360319E23}"/>
              </a:ext>
            </a:extLst>
          </p:cNvPr>
          <p:cNvSpPr/>
          <p:nvPr/>
        </p:nvSpPr>
        <p:spPr>
          <a:xfrm>
            <a:off x="3690610" y="292708"/>
            <a:ext cx="517000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500" dirty="0">
                <a:latin typeface="Agency FB" panose="020B0503020202020204" pitchFamily="34" charset="0"/>
                <a:cs typeface="Aharoni" panose="020B0604020202020204" pitchFamily="2" charset="-79"/>
              </a:rPr>
              <a:t>Exploiting a third dimension</a:t>
            </a:r>
            <a:endParaRPr lang="en-AU" sz="4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86463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D88D0-DFDC-4D6C-B42F-71E76C9A8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>
            <a:norm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787F1-4566-4847-887D-AD8B2B4A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74" y="1141751"/>
            <a:ext cx="8039054" cy="48682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8B4BBA-5C2A-445F-8D8E-E9A8AE0E7B9B}"/>
              </a:ext>
            </a:extLst>
          </p:cNvPr>
          <p:cNvSpPr/>
          <p:nvPr/>
        </p:nvSpPr>
        <p:spPr>
          <a:xfrm>
            <a:off x="3802052" y="269686"/>
            <a:ext cx="517000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500" dirty="0">
                <a:latin typeface="Agency FB" panose="020B0503020202020204" pitchFamily="34" charset="0"/>
                <a:cs typeface="Aharoni" panose="020B0604020202020204" pitchFamily="2" charset="-79"/>
              </a:rPr>
              <a:t>Exploiting a third dimension</a:t>
            </a:r>
            <a:endParaRPr lang="en-AU" sz="4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75710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1897855" y="680073"/>
            <a:ext cx="10682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Agency FB" panose="020B0503020202020204" pitchFamily="34" charset="0"/>
                <a:cs typeface="Aharoni" panose="020B0604020202020204" pitchFamily="2" charset="-79"/>
              </a:rPr>
              <a:t>Issues with unsupervised learning</a:t>
            </a:r>
            <a:endParaRPr lang="en-AU" sz="6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C7CD69-21E8-480C-8C9D-8735BF022596}"/>
              </a:ext>
            </a:extLst>
          </p:cNvPr>
          <p:cNvSpPr/>
          <p:nvPr/>
        </p:nvSpPr>
        <p:spPr>
          <a:xfrm>
            <a:off x="2072523" y="1914144"/>
            <a:ext cx="608065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gency FB" panose="020B0503020202020204" pitchFamily="34" charset="0"/>
              </a:rPr>
              <a:t>By default all data is equally valued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gency FB" panose="020B0503020202020204" pitchFamily="34" charset="0"/>
              </a:rPr>
              <a:t>As with supervised learning, if you control the input data, you can control how the classes are formed. By extension allowing you to backdoor a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gency FB" panose="020B0503020202020204" pitchFamily="34" charset="0"/>
              </a:rPr>
              <a:t>If no one is manually classifying the data, you open yourself up to supply chain attacks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gency FB" panose="020B0503020202020204" pitchFamily="34" charset="0"/>
              </a:rPr>
              <a:t>If you know the underlying algorithm or the dataset used for training, you can cater your attacks to abuse biases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gency FB" panose="020B0503020202020204" pitchFamily="34" charset="0"/>
              </a:rPr>
              <a:t>Generally they are less precise than supervised learning, making them more vulnerable to brute force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86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9288" y="6424608"/>
            <a:ext cx="6060871" cy="914401"/>
          </a:xfrm>
        </p:spPr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https://pxhere.com/en/photo/1092972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0A44FE22-707F-4EC3-A9F3-85B076610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63" y="1120227"/>
            <a:ext cx="2876550" cy="19177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D34223D-1577-4143-9BDF-9BE36CB49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106" y="4260408"/>
            <a:ext cx="2868703" cy="1912469"/>
          </a:xfrm>
          <a:prstGeom prst="rect">
            <a:avLst/>
          </a:prstGeom>
        </p:spPr>
      </p:pic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F5CF7BC5-94E1-4A6A-B3B5-E4E7D4485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46" y="4257352"/>
            <a:ext cx="2861222" cy="1907481"/>
          </a:xfrm>
          <a:prstGeom prst="rect">
            <a:avLst/>
          </a:prstGeom>
        </p:spPr>
      </p:pic>
      <p:pic>
        <p:nvPicPr>
          <p:cNvPr id="20" name="Picture 19" descr="A close up of a flower&#10;&#10;Description automatically generated">
            <a:extLst>
              <a:ext uri="{FF2B5EF4-FFF2-40B4-BE49-F238E27FC236}">
                <a16:creationId xmlns:a16="http://schemas.microsoft.com/office/drawing/2014/main" id="{6103D30B-E921-46AD-A9AC-38695A581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05" y="4265396"/>
            <a:ext cx="2861221" cy="1907481"/>
          </a:xfrm>
          <a:prstGeom prst="rect">
            <a:avLst/>
          </a:prstGeom>
        </p:spPr>
      </p:pic>
      <p:pic>
        <p:nvPicPr>
          <p:cNvPr id="22" name="Picture 21" descr="A close up of a flower&#10;&#10;Description automatically generated">
            <a:extLst>
              <a:ext uri="{FF2B5EF4-FFF2-40B4-BE49-F238E27FC236}">
                <a16:creationId xmlns:a16="http://schemas.microsoft.com/office/drawing/2014/main" id="{22E71EC4-451E-49C4-9C19-AE6F5B156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9" y="4228536"/>
            <a:ext cx="2861221" cy="19074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4050F4-695D-4A33-801D-8FD9075E5511}"/>
              </a:ext>
            </a:extLst>
          </p:cNvPr>
          <p:cNvSpPr/>
          <p:nvPr/>
        </p:nvSpPr>
        <p:spPr>
          <a:xfrm>
            <a:off x="3860886" y="172802"/>
            <a:ext cx="65023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dirty="0">
                <a:latin typeface="Agency FB" panose="020B0503020202020204" pitchFamily="34" charset="0"/>
                <a:cs typeface="Aharoni" panose="020B0604020202020204" pitchFamily="2" charset="-79"/>
              </a:rPr>
              <a:t>Why Images Are Hard</a:t>
            </a:r>
            <a:endParaRPr lang="en-AU" sz="4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770CF0-0A38-4169-A186-202125432F43}"/>
              </a:ext>
            </a:extLst>
          </p:cNvPr>
          <p:cNvSpPr/>
          <p:nvPr/>
        </p:nvSpPr>
        <p:spPr>
          <a:xfrm>
            <a:off x="3189205" y="31598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In your head, order these images in order from least to most changed</a:t>
            </a:r>
            <a:endParaRPr lang="en-AU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3295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9288" y="6424608"/>
            <a:ext cx="6060871" cy="914401"/>
          </a:xfrm>
        </p:spPr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https://pxhere.com/en/photo/1092972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0A44FE22-707F-4EC3-A9F3-85B076610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43" y="1038212"/>
            <a:ext cx="2876550" cy="19177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D34223D-1577-4143-9BDF-9BE36CB49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58" y="3428998"/>
            <a:ext cx="2868703" cy="1912469"/>
          </a:xfrm>
          <a:prstGeom prst="rect">
            <a:avLst/>
          </a:prstGeom>
        </p:spPr>
      </p:pic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F5CF7BC5-94E1-4A6A-B3B5-E4E7D4485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56" y="4997761"/>
            <a:ext cx="1899297" cy="1266198"/>
          </a:xfrm>
          <a:prstGeom prst="rect">
            <a:avLst/>
          </a:prstGeom>
        </p:spPr>
      </p:pic>
      <p:pic>
        <p:nvPicPr>
          <p:cNvPr id="20" name="Picture 19" descr="A close up of a flower&#10;&#10;Description automatically generated">
            <a:extLst>
              <a:ext uri="{FF2B5EF4-FFF2-40B4-BE49-F238E27FC236}">
                <a16:creationId xmlns:a16="http://schemas.microsoft.com/office/drawing/2014/main" id="{6103D30B-E921-46AD-A9AC-38695A581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59" y="3483065"/>
            <a:ext cx="1899297" cy="1266198"/>
          </a:xfrm>
          <a:prstGeom prst="rect">
            <a:avLst/>
          </a:prstGeom>
        </p:spPr>
      </p:pic>
      <p:pic>
        <p:nvPicPr>
          <p:cNvPr id="22" name="Picture 21" descr="A close up of a flower&#10;&#10;Description automatically generated">
            <a:extLst>
              <a:ext uri="{FF2B5EF4-FFF2-40B4-BE49-F238E27FC236}">
                <a16:creationId xmlns:a16="http://schemas.microsoft.com/office/drawing/2014/main" id="{22E71EC4-451E-49C4-9C19-AE6F5B156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" y="3437521"/>
            <a:ext cx="2861221" cy="19074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4050F4-695D-4A33-801D-8FD9075E5511}"/>
              </a:ext>
            </a:extLst>
          </p:cNvPr>
          <p:cNvSpPr/>
          <p:nvPr/>
        </p:nvSpPr>
        <p:spPr>
          <a:xfrm>
            <a:off x="3860886" y="172802"/>
            <a:ext cx="65023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dirty="0">
                <a:latin typeface="Agency FB" panose="020B0503020202020204" pitchFamily="34" charset="0"/>
                <a:cs typeface="Aharoni" panose="020B0604020202020204" pitchFamily="2" charset="-79"/>
              </a:rPr>
              <a:t>Pixelwise Comparison</a:t>
            </a:r>
            <a:endParaRPr lang="en-AU" sz="4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7BFD6B-FEB5-46E3-ADA2-2C21E90273B0}"/>
              </a:ext>
            </a:extLst>
          </p:cNvPr>
          <p:cNvSpPr/>
          <p:nvPr/>
        </p:nvSpPr>
        <p:spPr>
          <a:xfrm>
            <a:off x="137936" y="2999996"/>
            <a:ext cx="12053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Least -------------------------------------------------------------------------------------------------------------------------------------------------------------- Most</a:t>
            </a:r>
            <a:endParaRPr lang="en-AU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33651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22444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9288" y="6424608"/>
            <a:ext cx="6060871" cy="914401"/>
          </a:xfrm>
        </p:spPr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https://pxhere.com/en/photo/1092972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0A44FE22-707F-4EC3-A9F3-85B076610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43" y="1038212"/>
            <a:ext cx="2876550" cy="19177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D34223D-1577-4143-9BDF-9BE36CB49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87" y="3571916"/>
            <a:ext cx="2848417" cy="1898945"/>
          </a:xfrm>
          <a:prstGeom prst="rect">
            <a:avLst/>
          </a:prstGeom>
        </p:spPr>
      </p:pic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F5CF7BC5-94E1-4A6A-B3B5-E4E7D4485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24" y="3563381"/>
            <a:ext cx="2861222" cy="1907481"/>
          </a:xfrm>
          <a:prstGeom prst="rect">
            <a:avLst/>
          </a:prstGeom>
        </p:spPr>
      </p:pic>
      <p:pic>
        <p:nvPicPr>
          <p:cNvPr id="20" name="Picture 19" descr="A close up of a flower&#10;&#10;Description automatically generated">
            <a:extLst>
              <a:ext uri="{FF2B5EF4-FFF2-40B4-BE49-F238E27FC236}">
                <a16:creationId xmlns:a16="http://schemas.microsoft.com/office/drawing/2014/main" id="{6103D30B-E921-46AD-A9AC-38695A581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916" y="3582767"/>
            <a:ext cx="2848418" cy="1898945"/>
          </a:xfrm>
          <a:prstGeom prst="rect">
            <a:avLst/>
          </a:prstGeom>
        </p:spPr>
      </p:pic>
      <p:pic>
        <p:nvPicPr>
          <p:cNvPr id="22" name="Picture 21" descr="A close up of a flower&#10;&#10;Description automatically generated">
            <a:extLst>
              <a:ext uri="{FF2B5EF4-FFF2-40B4-BE49-F238E27FC236}">
                <a16:creationId xmlns:a16="http://schemas.microsoft.com/office/drawing/2014/main" id="{22E71EC4-451E-49C4-9C19-AE6F5B156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417" y="3563380"/>
            <a:ext cx="2861221" cy="19074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4050F4-695D-4A33-801D-8FD9075E5511}"/>
              </a:ext>
            </a:extLst>
          </p:cNvPr>
          <p:cNvSpPr/>
          <p:nvPr/>
        </p:nvSpPr>
        <p:spPr>
          <a:xfrm>
            <a:off x="2708896" y="62882"/>
            <a:ext cx="82361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dirty="0">
                <a:latin typeface="Agency FB" panose="020B0503020202020204" pitchFamily="34" charset="0"/>
                <a:cs typeface="Aharoni" panose="020B0604020202020204" pitchFamily="2" charset="-79"/>
              </a:rPr>
              <a:t>Bitwise comparison (Hamming Distance)</a:t>
            </a:r>
            <a:endParaRPr lang="en-AU" sz="4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7BFD6B-FEB5-46E3-ADA2-2C21E90273B0}"/>
              </a:ext>
            </a:extLst>
          </p:cNvPr>
          <p:cNvSpPr/>
          <p:nvPr/>
        </p:nvSpPr>
        <p:spPr>
          <a:xfrm>
            <a:off x="150814" y="3079248"/>
            <a:ext cx="12053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Least -------------------------------------------------------------------------------------------------------------------------------------------------------------- Most</a:t>
            </a:r>
            <a:endParaRPr lang="en-AU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5264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22444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9288" y="6424608"/>
            <a:ext cx="6060871" cy="914401"/>
          </a:xfrm>
        </p:spPr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https://pxhere.com/en/photo/1092972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0A44FE22-707F-4EC3-A9F3-85B076610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43" y="1038212"/>
            <a:ext cx="2876550" cy="19177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D34223D-1577-4143-9BDF-9BE36CB49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562" y="4404368"/>
            <a:ext cx="1580945" cy="1053964"/>
          </a:xfrm>
          <a:prstGeom prst="rect">
            <a:avLst/>
          </a:prstGeom>
        </p:spPr>
      </p:pic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F5CF7BC5-94E1-4A6A-B3B5-E4E7D4485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5" y="3471560"/>
            <a:ext cx="3593761" cy="2395840"/>
          </a:xfrm>
          <a:prstGeom prst="rect">
            <a:avLst/>
          </a:prstGeom>
        </p:spPr>
      </p:pic>
      <p:pic>
        <p:nvPicPr>
          <p:cNvPr id="20" name="Picture 19" descr="A close up of a flower&#10;&#10;Description automatically generated">
            <a:extLst>
              <a:ext uri="{FF2B5EF4-FFF2-40B4-BE49-F238E27FC236}">
                <a16:creationId xmlns:a16="http://schemas.microsoft.com/office/drawing/2014/main" id="{6103D30B-E921-46AD-A9AC-38695A581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562" y="3241274"/>
            <a:ext cx="1580945" cy="1053963"/>
          </a:xfrm>
          <a:prstGeom prst="rect">
            <a:avLst/>
          </a:prstGeom>
        </p:spPr>
      </p:pic>
      <p:pic>
        <p:nvPicPr>
          <p:cNvPr id="22" name="Picture 21" descr="A close up of a flower&#10;&#10;Description automatically generated">
            <a:extLst>
              <a:ext uri="{FF2B5EF4-FFF2-40B4-BE49-F238E27FC236}">
                <a16:creationId xmlns:a16="http://schemas.microsoft.com/office/drawing/2014/main" id="{22E71EC4-451E-49C4-9C19-AE6F5B156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561" y="5663969"/>
            <a:ext cx="1580946" cy="1053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4050F4-695D-4A33-801D-8FD9075E5511}"/>
              </a:ext>
            </a:extLst>
          </p:cNvPr>
          <p:cNvSpPr/>
          <p:nvPr/>
        </p:nvSpPr>
        <p:spPr>
          <a:xfrm>
            <a:off x="4000688" y="103220"/>
            <a:ext cx="82361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dirty="0">
                <a:latin typeface="Agency FB" panose="020B0503020202020204" pitchFamily="34" charset="0"/>
                <a:cs typeface="Aharoni" panose="020B0604020202020204" pitchFamily="2" charset="-79"/>
              </a:rPr>
              <a:t>Perpetual Hash (P-Hash)</a:t>
            </a:r>
            <a:endParaRPr lang="en-AU" sz="4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7BFD6B-FEB5-46E3-ADA2-2C21E90273B0}"/>
              </a:ext>
            </a:extLst>
          </p:cNvPr>
          <p:cNvSpPr/>
          <p:nvPr/>
        </p:nvSpPr>
        <p:spPr>
          <a:xfrm>
            <a:off x="150814" y="2850497"/>
            <a:ext cx="12053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Least -------------------------------------------------------------------------------------------------------------------------------------------------------------- Most</a:t>
            </a:r>
            <a:endParaRPr lang="en-AU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5879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9288" y="6424608"/>
            <a:ext cx="6060871" cy="914401"/>
          </a:xfrm>
        </p:spPr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https://pxhere.com/en/photo/1092972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0A44FE22-707F-4EC3-A9F3-85B076610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43" y="1038212"/>
            <a:ext cx="2876550" cy="19177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D34223D-1577-4143-9BDF-9BE36CB49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42" y="3406863"/>
            <a:ext cx="2868703" cy="1912469"/>
          </a:xfrm>
          <a:prstGeom prst="rect">
            <a:avLst/>
          </a:prstGeom>
        </p:spPr>
      </p:pic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F5CF7BC5-94E1-4A6A-B3B5-E4E7D4485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6" y="3440767"/>
            <a:ext cx="2861222" cy="1907481"/>
          </a:xfrm>
          <a:prstGeom prst="rect">
            <a:avLst/>
          </a:prstGeom>
        </p:spPr>
      </p:pic>
      <p:pic>
        <p:nvPicPr>
          <p:cNvPr id="20" name="Picture 19" descr="A close up of a flower&#10;&#10;Description automatically generated">
            <a:extLst>
              <a:ext uri="{FF2B5EF4-FFF2-40B4-BE49-F238E27FC236}">
                <a16:creationId xmlns:a16="http://schemas.microsoft.com/office/drawing/2014/main" id="{6103D30B-E921-46AD-A9AC-38695A581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498" y="3397531"/>
            <a:ext cx="2861221" cy="1907481"/>
          </a:xfrm>
          <a:prstGeom prst="rect">
            <a:avLst/>
          </a:prstGeom>
        </p:spPr>
      </p:pic>
      <p:pic>
        <p:nvPicPr>
          <p:cNvPr id="22" name="Picture 21" descr="A close up of a flower&#10;&#10;Description automatically generated">
            <a:extLst>
              <a:ext uri="{FF2B5EF4-FFF2-40B4-BE49-F238E27FC236}">
                <a16:creationId xmlns:a16="http://schemas.microsoft.com/office/drawing/2014/main" id="{22E71EC4-451E-49C4-9C19-AE6F5B156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316" y="3418739"/>
            <a:ext cx="2861221" cy="19074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4050F4-695D-4A33-801D-8FD9075E5511}"/>
              </a:ext>
            </a:extLst>
          </p:cNvPr>
          <p:cNvSpPr/>
          <p:nvPr/>
        </p:nvSpPr>
        <p:spPr>
          <a:xfrm>
            <a:off x="1020055" y="162724"/>
            <a:ext cx="1073239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dirty="0">
                <a:latin typeface="Agency FB" panose="020B0503020202020204" pitchFamily="34" charset="0"/>
                <a:cs typeface="Aharoni" panose="020B0604020202020204" pitchFamily="2" charset="-79"/>
              </a:rPr>
              <a:t>Euclidian (Sum of pixelwise) distance between images</a:t>
            </a:r>
            <a:endParaRPr lang="en-AU" sz="4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7BFD6B-FEB5-46E3-ADA2-2C21E90273B0}"/>
              </a:ext>
            </a:extLst>
          </p:cNvPr>
          <p:cNvSpPr/>
          <p:nvPr/>
        </p:nvSpPr>
        <p:spPr>
          <a:xfrm>
            <a:off x="137936" y="2999996"/>
            <a:ext cx="12053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Least -------------------------------------------------------------------------------------------------------------------------------------------------------------- Most</a:t>
            </a:r>
            <a:endParaRPr lang="en-AU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7992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9288" y="6424608"/>
            <a:ext cx="6060871" cy="914401"/>
          </a:xfrm>
        </p:spPr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https://pxhere.com/en/photo/1092972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0A44FE22-707F-4EC3-A9F3-85B076610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43" y="1038212"/>
            <a:ext cx="2876550" cy="19177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D34223D-1577-4143-9BDF-9BE36CB49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44" y="3862040"/>
            <a:ext cx="2868703" cy="1912469"/>
          </a:xfrm>
          <a:prstGeom prst="rect">
            <a:avLst/>
          </a:prstGeom>
        </p:spPr>
      </p:pic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F5CF7BC5-94E1-4A6A-B3B5-E4E7D4485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43" y="3856988"/>
            <a:ext cx="2861222" cy="1907481"/>
          </a:xfrm>
          <a:prstGeom prst="rect">
            <a:avLst/>
          </a:prstGeom>
        </p:spPr>
      </p:pic>
      <p:pic>
        <p:nvPicPr>
          <p:cNvPr id="20" name="Picture 19" descr="A close up of a flower&#10;&#10;Description automatically generated">
            <a:extLst>
              <a:ext uri="{FF2B5EF4-FFF2-40B4-BE49-F238E27FC236}">
                <a16:creationId xmlns:a16="http://schemas.microsoft.com/office/drawing/2014/main" id="{6103D30B-E921-46AD-A9AC-38695A581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1" y="3500818"/>
            <a:ext cx="1855080" cy="1236720"/>
          </a:xfrm>
          <a:prstGeom prst="rect">
            <a:avLst/>
          </a:prstGeom>
        </p:spPr>
      </p:pic>
      <p:pic>
        <p:nvPicPr>
          <p:cNvPr id="22" name="Picture 21" descr="A close up of a flower&#10;&#10;Description automatically generated">
            <a:extLst>
              <a:ext uri="{FF2B5EF4-FFF2-40B4-BE49-F238E27FC236}">
                <a16:creationId xmlns:a16="http://schemas.microsoft.com/office/drawing/2014/main" id="{22E71EC4-451E-49C4-9C19-AE6F5B156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1" y="4725591"/>
            <a:ext cx="1855080" cy="12367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4050F4-695D-4A33-801D-8FD9075E5511}"/>
              </a:ext>
            </a:extLst>
          </p:cNvPr>
          <p:cNvSpPr/>
          <p:nvPr/>
        </p:nvSpPr>
        <p:spPr>
          <a:xfrm>
            <a:off x="3680495" y="103220"/>
            <a:ext cx="82361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dirty="0">
                <a:latin typeface="Agency FB" panose="020B0503020202020204" pitchFamily="34" charset="0"/>
                <a:cs typeface="Aharoni" panose="020B0604020202020204" pitchFamily="2" charset="-79"/>
              </a:rPr>
              <a:t>Image Loss (Reversibility)</a:t>
            </a:r>
            <a:endParaRPr lang="en-AU" sz="4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7BFD6B-FEB5-46E3-ADA2-2C21E90273B0}"/>
              </a:ext>
            </a:extLst>
          </p:cNvPr>
          <p:cNvSpPr/>
          <p:nvPr/>
        </p:nvSpPr>
        <p:spPr>
          <a:xfrm>
            <a:off x="150814" y="3079248"/>
            <a:ext cx="12053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Least -------------------------------------------------------------------------------------------------------------------------------------------------------------- Most</a:t>
            </a:r>
            <a:endParaRPr lang="en-AU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3047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983" y="2127926"/>
            <a:ext cx="7605941" cy="34353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Something that seems smart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  <a:latin typeface="Agency FB" panose="020B0503020202020204" pitchFamily="34" charset="0"/>
              </a:rPr>
              <a:t>Decision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  <a:latin typeface="Agency FB" panose="020B0503020202020204" pitchFamily="34" charset="0"/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  <a:latin typeface="Agency FB" panose="020B0503020202020204" pitchFamily="34" charset="0"/>
              </a:rPr>
              <a:t>If statements </a:t>
            </a:r>
            <a:r>
              <a:rPr lang="en-AU" dirty="0">
                <a:solidFill>
                  <a:schemeClr val="tx1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</a:t>
            </a:r>
            <a:endParaRPr lang="en-AU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3082394" y="78289"/>
            <a:ext cx="72855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latin typeface="Agency FB" panose="020B0503020202020204" pitchFamily="34" charset="0"/>
                <a:cs typeface="Aharoni" panose="020B0604020202020204" pitchFamily="2" charset="-79"/>
              </a:rPr>
              <a:t>Artificial Intelligence</a:t>
            </a:r>
            <a:endParaRPr lang="en-AU" sz="8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6401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050F4-695D-4A33-801D-8FD9075E5511}"/>
              </a:ext>
            </a:extLst>
          </p:cNvPr>
          <p:cNvSpPr/>
          <p:nvPr/>
        </p:nvSpPr>
        <p:spPr>
          <a:xfrm>
            <a:off x="3477746" y="91998"/>
            <a:ext cx="70165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dirty="0">
                <a:latin typeface="Agency FB" panose="020B0503020202020204" pitchFamily="34" charset="0"/>
                <a:cs typeface="Aharoni" panose="020B0604020202020204" pitchFamily="2" charset="-79"/>
              </a:rPr>
              <a:t>Challenge #1: P-Hack K-means</a:t>
            </a:r>
            <a:endParaRPr lang="en-AU" sz="4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7BFD6B-FEB5-46E3-ADA2-2C21E90273B0}"/>
              </a:ext>
            </a:extLst>
          </p:cNvPr>
          <p:cNvSpPr/>
          <p:nvPr/>
        </p:nvSpPr>
        <p:spPr>
          <a:xfrm>
            <a:off x="1742173" y="1116531"/>
            <a:ext cx="69450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A website allows you to upload files to it to add to the database.</a:t>
            </a:r>
          </a:p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The website attempts to classify the images as either dogs, boats, or cars.</a:t>
            </a:r>
          </a:p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It doesn’t do particularly well off the starting 3,000 images, because the sample size is small and the images aren’t the best quality.</a:t>
            </a:r>
          </a:p>
          <a:p>
            <a:endParaRPr lang="en-US" dirty="0">
              <a:latin typeface="Agency FB" panose="020B0503020202020204" pitchFamily="34" charset="0"/>
              <a:cs typeface="Aharoni" panose="020B0604020202020204" pitchFamily="2" charset="-79"/>
            </a:endParaRPr>
          </a:p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The challenge for this is to modify the dataset to be artificially successful or unsuccessful by exploiting quirks in the K-means algorithm, and the fact that the dataset is user controlled.</a:t>
            </a:r>
          </a:p>
          <a:p>
            <a:endParaRPr lang="en-US" dirty="0">
              <a:latin typeface="Agency FB" panose="020B0503020202020204" pitchFamily="34" charset="0"/>
              <a:cs typeface="Aharoni" panose="020B0604020202020204" pitchFamily="2" charset="-79"/>
            </a:endParaRPr>
          </a:p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Hint: You can p-hack the dataset as whole, or you can tamper with the individual data.</a:t>
            </a:r>
          </a:p>
          <a:p>
            <a:endParaRPr lang="en-US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60769-EA4E-47D1-8B94-562EBB7F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53" y="4648886"/>
            <a:ext cx="1733734" cy="1733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A3129B-BDBA-45E0-827E-4713AFF1B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" y="4648886"/>
            <a:ext cx="1725026" cy="17250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FA75AC-B1C8-49A2-B9CB-AABF12FD3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41" y="4649250"/>
            <a:ext cx="1733370" cy="1733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653AA1-7A96-4C1C-B65C-C147D252D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56" y="4641922"/>
            <a:ext cx="1733370" cy="17333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5AB7F23-AF66-49FB-95FF-0464D236AC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24" y="4617229"/>
            <a:ext cx="1733735" cy="17337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219204-9F49-4D35-9ABB-C8DE78130E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47" y="4617229"/>
            <a:ext cx="1733734" cy="17337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2ECC46B-7B8A-438F-A50C-362A292E25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9" y="1461989"/>
            <a:ext cx="1771993" cy="177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19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050F4-695D-4A33-801D-8FD9075E5511}"/>
              </a:ext>
            </a:extLst>
          </p:cNvPr>
          <p:cNvSpPr/>
          <p:nvPr/>
        </p:nvSpPr>
        <p:spPr>
          <a:xfrm>
            <a:off x="3477746" y="91998"/>
            <a:ext cx="70165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dirty="0">
                <a:latin typeface="Agency FB" panose="020B0503020202020204" pitchFamily="34" charset="0"/>
                <a:cs typeface="Aharoni" panose="020B0604020202020204" pitchFamily="2" charset="-79"/>
              </a:rPr>
              <a:t>Challenge #2: P-Hack A CNN</a:t>
            </a:r>
            <a:endParaRPr lang="en-AU" sz="4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7BFD6B-FEB5-46E3-ADA2-2C21E90273B0}"/>
              </a:ext>
            </a:extLst>
          </p:cNvPr>
          <p:cNvSpPr/>
          <p:nvPr/>
        </p:nvSpPr>
        <p:spPr>
          <a:xfrm>
            <a:off x="2172020" y="885962"/>
            <a:ext cx="655777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  <a:cs typeface="Aharoni" panose="020B0604020202020204" pitchFamily="2" charset="-79"/>
              </a:rPr>
              <a:t>This is a challenge from </a:t>
            </a:r>
            <a:r>
              <a:rPr lang="en-US" sz="2400" dirty="0" err="1">
                <a:latin typeface="Agency FB" panose="020B0503020202020204" pitchFamily="34" charset="0"/>
                <a:cs typeface="Aharoni" panose="020B0604020202020204" pitchFamily="2" charset="-79"/>
              </a:rPr>
              <a:t>PicoCTF</a:t>
            </a:r>
            <a:r>
              <a:rPr lang="en-US" sz="2400" dirty="0">
                <a:latin typeface="Agency FB" panose="020B0503020202020204" pitchFamily="34" charset="0"/>
                <a:cs typeface="Aharoni" panose="020B0604020202020204" pitchFamily="2" charset="-79"/>
              </a:rPr>
              <a:t> 2018, so all credit for the challenge goes to them.</a:t>
            </a:r>
          </a:p>
          <a:p>
            <a:r>
              <a:rPr lang="en-US" sz="2400" dirty="0">
                <a:latin typeface="Agency FB" panose="020B0503020202020204" pitchFamily="34" charset="0"/>
                <a:cs typeface="Aharoni" panose="020B0604020202020204" pitchFamily="2" charset="-79"/>
              </a:rPr>
              <a:t>The website allows you to classify an image as one of 1000 classes.</a:t>
            </a:r>
          </a:p>
          <a:p>
            <a:r>
              <a:rPr lang="en-US" sz="2400" dirty="0">
                <a:latin typeface="Agency FB" panose="020B0503020202020204" pitchFamily="34" charset="0"/>
                <a:cs typeface="Aharoni" panose="020B0604020202020204" pitchFamily="2" charset="-79"/>
              </a:rPr>
              <a:t>Your goal is to take an image of a dog, and modify it so that it classifies as an image of a tree frog with +85% confidence while maintaining the integrity of the image (Checked via a P-Hash)</a:t>
            </a:r>
          </a:p>
          <a:p>
            <a:endParaRPr lang="en-US" sz="2400" dirty="0">
              <a:latin typeface="Agency FB" panose="020B0503020202020204" pitchFamily="34" charset="0"/>
              <a:cs typeface="Aharoni" panose="020B0604020202020204" pitchFamily="2" charset="-79"/>
            </a:endParaRPr>
          </a:p>
          <a:p>
            <a:r>
              <a:rPr lang="en-US" sz="2400" dirty="0">
                <a:latin typeface="Agency FB" panose="020B0503020202020204" pitchFamily="34" charset="0"/>
                <a:cs typeface="Aharoni" panose="020B0604020202020204" pitchFamily="2" charset="-79"/>
              </a:rPr>
              <a:t>You are given a copy of the CNN model.</a:t>
            </a:r>
          </a:p>
          <a:p>
            <a:endParaRPr lang="en-US" sz="2400" dirty="0">
              <a:latin typeface="Agency FB" panose="020B0503020202020204" pitchFamily="34" charset="0"/>
              <a:cs typeface="Aharoni" panose="020B0604020202020204" pitchFamily="2" charset="-79"/>
            </a:endParaRPr>
          </a:p>
          <a:p>
            <a:r>
              <a:rPr lang="en-US" sz="2400" dirty="0">
                <a:latin typeface="Agency FB" panose="020B0503020202020204" pitchFamily="34" charset="0"/>
                <a:cs typeface="Aharoni" panose="020B0604020202020204" pitchFamily="2" charset="-79"/>
              </a:rPr>
              <a:t>The key things to google to help you out:</a:t>
            </a:r>
          </a:p>
          <a:p>
            <a:r>
              <a:rPr lang="en-US" sz="2400" dirty="0">
                <a:latin typeface="Agency FB" panose="020B0503020202020204" pitchFamily="34" charset="0"/>
                <a:cs typeface="Aharoni" panose="020B0604020202020204" pitchFamily="2" charset="-79"/>
              </a:rPr>
              <a:t>Adversarial Noise</a:t>
            </a:r>
          </a:p>
          <a:p>
            <a:r>
              <a:rPr lang="en-US" sz="2400" dirty="0">
                <a:latin typeface="Agency FB" panose="020B0503020202020204" pitchFamily="34" charset="0"/>
                <a:cs typeface="Aharoni" panose="020B0604020202020204" pitchFamily="2" charset="-79"/>
              </a:rPr>
              <a:t>Gaussian Noise</a:t>
            </a:r>
          </a:p>
          <a:p>
            <a:r>
              <a:rPr lang="en-US" sz="2400" dirty="0">
                <a:latin typeface="Agency FB" panose="020B0503020202020204" pitchFamily="34" charset="0"/>
                <a:cs typeface="Aharoni" panose="020B0604020202020204" pitchFamily="2" charset="-79"/>
              </a:rPr>
              <a:t>P-Hashing</a:t>
            </a:r>
          </a:p>
        </p:txBody>
      </p:sp>
    </p:spTree>
    <p:extLst>
      <p:ext uri="{BB962C8B-B14F-4D97-AF65-F5344CB8AC3E}">
        <p14:creationId xmlns:p14="http://schemas.microsoft.com/office/powerpoint/2010/main" val="1183431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28576" y="21384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050F4-695D-4A33-801D-8FD9075E5511}"/>
              </a:ext>
            </a:extLst>
          </p:cNvPr>
          <p:cNvSpPr/>
          <p:nvPr/>
        </p:nvSpPr>
        <p:spPr>
          <a:xfrm>
            <a:off x="3477746" y="91998"/>
            <a:ext cx="70165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dirty="0">
                <a:latin typeface="Agency FB" panose="020B0503020202020204" pitchFamily="34" charset="0"/>
                <a:cs typeface="Aharoni" panose="020B0604020202020204" pitchFamily="2" charset="-79"/>
              </a:rPr>
              <a:t>Challenge #2: P-Hack A CNN</a:t>
            </a:r>
            <a:endParaRPr lang="en-AU" sz="45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7BFD6B-FEB5-46E3-ADA2-2C21E90273B0}"/>
              </a:ext>
            </a:extLst>
          </p:cNvPr>
          <p:cNvSpPr/>
          <p:nvPr/>
        </p:nvSpPr>
        <p:spPr>
          <a:xfrm>
            <a:off x="3207727" y="961758"/>
            <a:ext cx="3568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Hint: This is my table of dogs and frogs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433F2-5D1C-4C9D-97BA-587AE5AA6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31" y="2171679"/>
            <a:ext cx="1272651" cy="22624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4BF448-82FF-4FEF-8077-9D7493BF8C60}"/>
              </a:ext>
            </a:extLst>
          </p:cNvPr>
          <p:cNvSpPr/>
          <p:nvPr/>
        </p:nvSpPr>
        <p:spPr>
          <a:xfrm>
            <a:off x="5259861" y="1412471"/>
            <a:ext cx="14029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My Classification</a:t>
            </a:r>
            <a:endParaRPr lang="en-AU" dirty="0"/>
          </a:p>
          <a:p>
            <a:endParaRPr lang="en-A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7B5EC4-09AB-40CA-BC77-F926150AEBA7}"/>
              </a:ext>
            </a:extLst>
          </p:cNvPr>
          <p:cNvSpPr/>
          <p:nvPr/>
        </p:nvSpPr>
        <p:spPr>
          <a:xfrm>
            <a:off x="4820320" y="1769048"/>
            <a:ext cx="460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Dog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7F7C9-1F0A-4EB5-9290-8A42F1B07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83" y="4434169"/>
            <a:ext cx="1272651" cy="22624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DEFD0D-E911-4E66-ADEC-F2B3BFE83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83" y="2171681"/>
            <a:ext cx="1272649" cy="226248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0D86CC-87FD-4579-B3FD-1867CCED24D3}"/>
              </a:ext>
            </a:extLst>
          </p:cNvPr>
          <p:cNvSpPr/>
          <p:nvPr/>
        </p:nvSpPr>
        <p:spPr>
          <a:xfrm>
            <a:off x="2142771" y="4098137"/>
            <a:ext cx="150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CNN Classification</a:t>
            </a:r>
            <a:endParaRPr lang="en-A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55BA4-54C9-4F79-BD97-90D0D929041F}"/>
              </a:ext>
            </a:extLst>
          </p:cNvPr>
          <p:cNvSpPr/>
          <p:nvPr/>
        </p:nvSpPr>
        <p:spPr>
          <a:xfrm>
            <a:off x="3817789" y="2937469"/>
            <a:ext cx="514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Dog</a:t>
            </a:r>
            <a:endParaRPr lang="en-A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540E8-E7D6-4883-A7E9-0384C668D787}"/>
              </a:ext>
            </a:extLst>
          </p:cNvPr>
          <p:cNvSpPr/>
          <p:nvPr/>
        </p:nvSpPr>
        <p:spPr>
          <a:xfrm>
            <a:off x="3748136" y="5321943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Frog</a:t>
            </a:r>
            <a:endParaRPr lang="en-A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344D18-D30D-4C59-81AE-9252303A0003}"/>
              </a:ext>
            </a:extLst>
          </p:cNvPr>
          <p:cNvSpPr/>
          <p:nvPr/>
        </p:nvSpPr>
        <p:spPr>
          <a:xfrm>
            <a:off x="6095537" y="1785625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Frog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3E937-E433-4CBF-A553-5D51BE1CF3BA}"/>
              </a:ext>
            </a:extLst>
          </p:cNvPr>
          <p:cNvSpPr/>
          <p:nvPr/>
        </p:nvSpPr>
        <p:spPr>
          <a:xfrm>
            <a:off x="1005898" y="1785625"/>
            <a:ext cx="28756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I have provided starting code for 3 difficulties.</a:t>
            </a:r>
            <a:b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</a:br>
            <a:r>
              <a:rPr lang="en-US" dirty="0">
                <a:latin typeface="Agency FB" panose="020B0503020202020204" pitchFamily="34" charset="0"/>
                <a:cs typeface="Aharoni" panose="020B0604020202020204" pitchFamily="2" charset="-79"/>
              </a:rPr>
              <a:t>I would start with the harder ones because the easy ones may spoil it for you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599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891" y="2001187"/>
            <a:ext cx="7605941" cy="34353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Something that “learns”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Usually split up into supervised learning and unsupervised learning</a:t>
            </a:r>
            <a:endParaRPr lang="en-AU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  <a:latin typeface="Agency FB" panose="020B0503020202020204" pitchFamily="34" charset="0"/>
              </a:rPr>
              <a:t>Most of the “AI” on the news is ML 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  <a:latin typeface="Agency FB" panose="020B0503020202020204" pitchFamily="34" charset="0"/>
              </a:rPr>
              <a:t>Used in security in things like antivirus and network alerts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Used in fraud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Some research has been done into ML based encryption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2947988" y="-58589"/>
            <a:ext cx="98012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latin typeface="Agency FB" panose="020B0503020202020204" pitchFamily="34" charset="0"/>
                <a:cs typeface="Aharoni" panose="020B0604020202020204" pitchFamily="2" charset="-79"/>
              </a:rPr>
              <a:t>Machine Learning</a:t>
            </a:r>
            <a:endParaRPr lang="en-AU" sz="8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153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6" y="1484459"/>
            <a:ext cx="5228299" cy="34353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Get people thinking about 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Go through some ML algorithms and their pitfalls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Do 2 hands-on challenges to trick ML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Talk about the future of pentesting regarding ML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Get people thinking about GANs </a:t>
            </a: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2619376" y="-62821"/>
            <a:ext cx="98012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latin typeface="Agency FB" panose="020B0503020202020204" pitchFamily="34" charset="0"/>
                <a:cs typeface="Aharoni" panose="020B0604020202020204" pitchFamily="2" charset="-79"/>
              </a:rPr>
              <a:t>Goals for today</a:t>
            </a:r>
            <a:endParaRPr lang="en-AU" sz="8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7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DAA8-95B8-49BD-A92F-582C64B4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6" y="1484459"/>
            <a:ext cx="5228299" cy="34353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User controlled data was used to train a twitter 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2619376" y="-62821"/>
            <a:ext cx="98012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latin typeface="Agency FB" panose="020B0503020202020204" pitchFamily="34" charset="0"/>
                <a:cs typeface="Aharoni" panose="020B0604020202020204" pitchFamily="2" charset="-79"/>
              </a:rPr>
              <a:t>Real World AI Problems</a:t>
            </a:r>
            <a:endParaRPr lang="en-AU" sz="8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6AABE-57DF-4067-85B8-D56D6294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92" y="1905126"/>
            <a:ext cx="7964730" cy="40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2619376" y="-62821"/>
            <a:ext cx="98012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latin typeface="Agency FB" panose="020B0503020202020204" pitchFamily="34" charset="0"/>
                <a:cs typeface="Aharoni" panose="020B0604020202020204" pitchFamily="2" charset="-79"/>
              </a:rPr>
              <a:t>Real World AI Problems</a:t>
            </a:r>
            <a:endParaRPr lang="en-AU" sz="8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C44F81-4296-4AEC-B8C2-AD9D11A35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46" y="2009627"/>
            <a:ext cx="4360746" cy="4756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C817FC-6246-4E3E-87D6-E98BB2090D9A}"/>
              </a:ext>
            </a:extLst>
          </p:cNvPr>
          <p:cNvSpPr/>
          <p:nvPr/>
        </p:nvSpPr>
        <p:spPr>
          <a:xfrm>
            <a:off x="3024868" y="1269753"/>
            <a:ext cx="5217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A bunch of AI are being used to predict stocks, you can go buy one of these AIs and use it to make “basically free money”.</a:t>
            </a:r>
          </a:p>
        </p:txBody>
      </p:sp>
    </p:spTree>
    <p:extLst>
      <p:ext uri="{BB962C8B-B14F-4D97-AF65-F5344CB8AC3E}">
        <p14:creationId xmlns:p14="http://schemas.microsoft.com/office/powerpoint/2010/main" val="212650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66FF-DAF3-4AC4-B34F-09DFEE54A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3404" b="1596"/>
          <a:stretch/>
        </p:blipFill>
        <p:spPr>
          <a:xfrm>
            <a:off x="-925" y="10"/>
            <a:ext cx="12191999" cy="6857990"/>
          </a:xfrm>
          <a:prstGeom prst="rect">
            <a:avLst/>
          </a:prstGeom>
        </p:spPr>
      </p:pic>
      <p:sp>
        <p:nvSpPr>
          <p:cNvPr id="11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FE8425-0BD6-4EB3-945E-61251C28BED5}"/>
              </a:ext>
            </a:extLst>
          </p:cNvPr>
          <p:cNvSpPr/>
          <p:nvPr/>
        </p:nvSpPr>
        <p:spPr>
          <a:xfrm>
            <a:off x="2619376" y="-62821"/>
            <a:ext cx="98012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latin typeface="Agency FB" panose="020B0503020202020204" pitchFamily="34" charset="0"/>
                <a:cs typeface="Aharoni" panose="020B0604020202020204" pitchFamily="2" charset="-79"/>
              </a:rPr>
              <a:t>Real World AI Problems</a:t>
            </a:r>
            <a:endParaRPr lang="en-AU" sz="8000" dirty="0"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0AC7A-2CD9-4E1A-B4CF-6B4628F95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86" y="1723759"/>
            <a:ext cx="4256660" cy="4256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A92827-E561-4FF1-AD0F-197B9FDB28EE}"/>
              </a:ext>
            </a:extLst>
          </p:cNvPr>
          <p:cNvSpPr/>
          <p:nvPr/>
        </p:nvSpPr>
        <p:spPr>
          <a:xfrm>
            <a:off x="4333139" y="594192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“Its basically free money” –Someone Legitimate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F7AFA-7609-46A7-865B-59FA11E89D33}"/>
              </a:ext>
            </a:extLst>
          </p:cNvPr>
          <p:cNvSpPr/>
          <p:nvPr/>
        </p:nvSpPr>
        <p:spPr>
          <a:xfrm>
            <a:off x="4348557" y="1350086"/>
            <a:ext cx="3691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If you like the sound of that, buy my new ICO </a:t>
            </a:r>
            <a:r>
              <a:rPr lang="en-US" dirty="0">
                <a:latin typeface="Agency FB" panose="020B0503020202020204" pitchFamily="34" charset="0"/>
                <a:sym typeface="Wingdings" panose="05000000000000000000" pitchFamily="2" charset="2"/>
              </a:rPr>
              <a:t>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4895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7087</TotalTime>
  <Words>1224</Words>
  <PresentationFormat>Widescreen</PresentationFormat>
  <Paragraphs>135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Agency FB</vt:lpstr>
      <vt:lpstr>Arial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terms:created xsi:type="dcterms:W3CDTF">2019-07-03T07:19:59Z</dcterms:created>
  <dcterms:modified xsi:type="dcterms:W3CDTF">2019-07-09T07:08:37Z</dcterms:modified>
</cp:coreProperties>
</file>